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gh, Pavit" initials="SP" lastIdx="3" clrIdx="0">
    <p:extLst>
      <p:ext uri="{19B8F6BF-5375-455C-9EA6-DF929625EA0E}">
        <p15:presenceInfo xmlns:p15="http://schemas.microsoft.com/office/powerpoint/2012/main" userId="S-1-5-21-1085031214-73586283-839522115-806562" providerId="AD"/>
      </p:ext>
    </p:extLst>
  </p:cmAuthor>
  <p:cmAuthor id="2" name="Kim, Amy" initials="KA" lastIdx="6" clrIdx="1">
    <p:extLst>
      <p:ext uri="{19B8F6BF-5375-455C-9EA6-DF929625EA0E}">
        <p15:presenceInfo xmlns:p15="http://schemas.microsoft.com/office/powerpoint/2012/main" userId="S-1-5-21-1085031214-73586283-839522115-8739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E6"/>
    <a:srgbClr val="00457B"/>
    <a:srgbClr val="20B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CA58DB-FAD2-4A25-A2B5-9A2348DD3B92}" v="14" dt="2020-06-09T16:13:18.7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79" autoAdjust="0"/>
    <p:restoredTop sz="94761" autoAdjust="0"/>
  </p:normalViewPr>
  <p:slideViewPr>
    <p:cSldViewPr snapToGrid="0" showGuides="1">
      <p:cViewPr varScale="1">
        <p:scale>
          <a:sx n="66" d="100"/>
          <a:sy n="66" d="100"/>
        </p:scale>
        <p:origin x="7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ra Diller" userId="f80f7d0b-74a0-4c23-87dc-4e55b5474c0b" providerId="ADAL" clId="{F8CA58DB-FAD2-4A25-A2B5-9A2348DD3B92}"/>
    <pc:docChg chg="custSel modSld">
      <pc:chgData name="Debra Diller" userId="f80f7d0b-74a0-4c23-87dc-4e55b5474c0b" providerId="ADAL" clId="{F8CA58DB-FAD2-4A25-A2B5-9A2348DD3B92}" dt="2020-06-09T16:13:18.719" v="487" actId="207"/>
      <pc:docMkLst>
        <pc:docMk/>
      </pc:docMkLst>
      <pc:sldChg chg="modSp mod">
        <pc:chgData name="Debra Diller" userId="f80f7d0b-74a0-4c23-87dc-4e55b5474c0b" providerId="ADAL" clId="{F8CA58DB-FAD2-4A25-A2B5-9A2348DD3B92}" dt="2020-06-09T16:13:18.719" v="487" actId="207"/>
        <pc:sldMkLst>
          <pc:docMk/>
          <pc:sldMk cId="1672749406" sldId="256"/>
        </pc:sldMkLst>
        <pc:spChg chg="mod">
          <ac:chgData name="Debra Diller" userId="f80f7d0b-74a0-4c23-87dc-4e55b5474c0b" providerId="ADAL" clId="{F8CA58DB-FAD2-4A25-A2B5-9A2348DD3B92}" dt="2020-06-02T18:31:38.333" v="461" actId="1076"/>
          <ac:spMkLst>
            <pc:docMk/>
            <pc:sldMk cId="1672749406" sldId="256"/>
            <ac:spMk id="2" creationId="{00000000-0000-0000-0000-000000000000}"/>
          </ac:spMkLst>
        </pc:spChg>
        <pc:spChg chg="mod">
          <ac:chgData name="Debra Diller" userId="f80f7d0b-74a0-4c23-87dc-4e55b5474c0b" providerId="ADAL" clId="{F8CA58DB-FAD2-4A25-A2B5-9A2348DD3B92}" dt="2020-06-02T18:31:55.943" v="462" actId="1076"/>
          <ac:spMkLst>
            <pc:docMk/>
            <pc:sldMk cId="1672749406" sldId="256"/>
            <ac:spMk id="5" creationId="{00000000-0000-0000-0000-000000000000}"/>
          </ac:spMkLst>
        </pc:spChg>
        <pc:spChg chg="mod">
          <ac:chgData name="Debra Diller" userId="f80f7d0b-74a0-4c23-87dc-4e55b5474c0b" providerId="ADAL" clId="{F8CA58DB-FAD2-4A25-A2B5-9A2348DD3B92}" dt="2020-06-02T18:28:10.758" v="370" actId="6549"/>
          <ac:spMkLst>
            <pc:docMk/>
            <pc:sldMk cId="1672749406" sldId="256"/>
            <ac:spMk id="7" creationId="{00000000-0000-0000-0000-000000000000}"/>
          </ac:spMkLst>
        </pc:spChg>
        <pc:spChg chg="mod">
          <ac:chgData name="Debra Diller" userId="f80f7d0b-74a0-4c23-87dc-4e55b5474c0b" providerId="ADAL" clId="{F8CA58DB-FAD2-4A25-A2B5-9A2348DD3B92}" dt="2020-06-02T18:26:17.045" v="123" actId="20577"/>
          <ac:spMkLst>
            <pc:docMk/>
            <pc:sldMk cId="1672749406" sldId="256"/>
            <ac:spMk id="13" creationId="{00000000-0000-0000-0000-000000000000}"/>
          </ac:spMkLst>
        </pc:spChg>
        <pc:spChg chg="mod">
          <ac:chgData name="Debra Diller" userId="f80f7d0b-74a0-4c23-87dc-4e55b5474c0b" providerId="ADAL" clId="{F8CA58DB-FAD2-4A25-A2B5-9A2348DD3B92}" dt="2020-06-02T18:31:28.569" v="460" actId="6549"/>
          <ac:spMkLst>
            <pc:docMk/>
            <pc:sldMk cId="1672749406" sldId="256"/>
            <ac:spMk id="45" creationId="{00000000-0000-0000-0000-000000000000}"/>
          </ac:spMkLst>
        </pc:spChg>
        <pc:spChg chg="mod">
          <ac:chgData name="Debra Diller" userId="f80f7d0b-74a0-4c23-87dc-4e55b5474c0b" providerId="ADAL" clId="{F8CA58DB-FAD2-4A25-A2B5-9A2348DD3B92}" dt="2020-06-09T16:13:18.719" v="487" actId="207"/>
          <ac:spMkLst>
            <pc:docMk/>
            <pc:sldMk cId="1672749406" sldId="256"/>
            <ac:spMk id="5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5C9FB-69C9-4D00-AAE5-F61F6D8AF00C}" type="datetimeFigureOut">
              <a:rPr lang="en-US" smtClean="0"/>
              <a:t>6/9/2020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C769DF-ACA5-4DBF-9D5F-C676166A3F4F}" type="slidenum">
              <a:rPr lang="en-US" smtClean="0"/>
              <a:t>‹#›</a:t>
            </a:fld>
            <a:endParaRPr lang="en-US"/>
          </a:p>
        </p:txBody>
      </p:sp>
    </p:spTree>
    <p:extLst>
      <p:ext uri="{BB962C8B-B14F-4D97-AF65-F5344CB8AC3E}">
        <p14:creationId xmlns:p14="http://schemas.microsoft.com/office/powerpoint/2010/main" val="258839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Email/calendar version</a:t>
            </a:r>
          </a:p>
        </p:txBody>
      </p:sp>
      <p:sp>
        <p:nvSpPr>
          <p:cNvPr id="4" name="Slide Number Placeholder 3"/>
          <p:cNvSpPr>
            <a:spLocks noGrp="1"/>
          </p:cNvSpPr>
          <p:nvPr>
            <p:ph type="sldNum" sz="quarter" idx="10"/>
          </p:nvPr>
        </p:nvSpPr>
        <p:spPr/>
        <p:txBody>
          <a:bodyPr/>
          <a:lstStyle/>
          <a:p>
            <a:fld id="{B0C769DF-ACA5-4DBF-9D5F-C676166A3F4F}" type="slidenum">
              <a:rPr lang="en-US" smtClean="0"/>
              <a:t>1</a:t>
            </a:fld>
            <a:endParaRPr lang="en-US"/>
          </a:p>
        </p:txBody>
      </p:sp>
    </p:spTree>
    <p:extLst>
      <p:ext uri="{BB962C8B-B14F-4D97-AF65-F5344CB8AC3E}">
        <p14:creationId xmlns:p14="http://schemas.microsoft.com/office/powerpoint/2010/main" val="3562532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955635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38490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14466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993646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E5E9A-7D6F-46C2-936F-1C4ED216B58D}"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36623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0E5E9A-7D6F-46C2-936F-1C4ED216B58D}"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2430465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0E5E9A-7D6F-46C2-936F-1C4ED216B58D}" type="datetimeFigureOut">
              <a:rPr lang="en-US" smtClean="0"/>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21115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0E5E9A-7D6F-46C2-936F-1C4ED216B58D}" type="datetimeFigureOut">
              <a:rPr lang="en-US" smtClean="0"/>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916841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E5E9A-7D6F-46C2-936F-1C4ED216B58D}" type="datetimeFigureOut">
              <a:rPr lang="en-US" smtClean="0"/>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45045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0E5E9A-7D6F-46C2-936F-1C4ED216B58D}"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54442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0E5E9A-7D6F-46C2-936F-1C4ED216B58D}"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662702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E5E9A-7D6F-46C2-936F-1C4ED216B58D}" type="datetimeFigureOut">
              <a:rPr lang="en-US" smtClean="0"/>
              <a:t>6/9/2020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ADD20-BF1C-4530-9387-66A374B649BA}" type="slidenum">
              <a:rPr lang="en-US" smtClean="0"/>
              <a:t>‹#›</a:t>
            </a:fld>
            <a:endParaRPr lang="en-US"/>
          </a:p>
        </p:txBody>
      </p:sp>
    </p:spTree>
    <p:extLst>
      <p:ext uri="{BB962C8B-B14F-4D97-AF65-F5344CB8AC3E}">
        <p14:creationId xmlns:p14="http://schemas.microsoft.com/office/powerpoint/2010/main" val="9391111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rutgers.cloud-cme.com/default.aspx?p=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630" y="-5281"/>
            <a:ext cx="12186089"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254091" y="3778416"/>
            <a:ext cx="7820218" cy="2523768"/>
          </a:xfrm>
          <a:prstGeom prst="rect">
            <a:avLst/>
          </a:prstGeom>
          <a:noFill/>
        </p:spPr>
        <p:txBody>
          <a:bodyPr wrap="none" rtlCol="0">
            <a:spAutoFit/>
          </a:bodyPr>
          <a:lstStyle/>
          <a:p>
            <a:r>
              <a:rPr lang="en-US" sz="1400" b="1" dirty="0">
                <a:solidFill>
                  <a:schemeClr val="bg1"/>
                </a:solidFill>
              </a:rPr>
              <a:t>Program:</a:t>
            </a:r>
            <a:endParaRPr lang="en-US" sz="1000" b="1" dirty="0">
              <a:solidFill>
                <a:schemeClr val="bg1"/>
              </a:solidFill>
            </a:endParaRPr>
          </a:p>
          <a:p>
            <a:endParaRPr lang="en-US" sz="400" b="1" dirty="0">
              <a:solidFill>
                <a:schemeClr val="bg1"/>
              </a:solidFill>
            </a:endParaRPr>
          </a:p>
          <a:p>
            <a:r>
              <a:rPr lang="en-US" sz="1400" b="1" i="1" dirty="0">
                <a:solidFill>
                  <a:schemeClr val="bg1"/>
                </a:solidFill>
              </a:rPr>
              <a:t>Continuing Education Opening Remarks and Pre-Test; </a:t>
            </a:r>
            <a:r>
              <a:rPr lang="en-US" sz="1400" b="1" dirty="0">
                <a:solidFill>
                  <a:schemeClr val="bg1"/>
                </a:solidFill>
              </a:rPr>
              <a:t>Introduction</a:t>
            </a:r>
          </a:p>
          <a:p>
            <a:r>
              <a:rPr lang="en-US" sz="1400" b="1" i="1" dirty="0">
                <a:solidFill>
                  <a:schemeClr val="bg1"/>
                </a:solidFill>
              </a:rPr>
              <a:t>Early Drug Development: Before &amp; After Penicillin; </a:t>
            </a:r>
            <a:r>
              <a:rPr lang="en-US" sz="1400" b="1" dirty="0">
                <a:solidFill>
                  <a:srgbClr val="0073E6"/>
                </a:solidFill>
              </a:rPr>
              <a:t>Jordan Geissinger, PharmD</a:t>
            </a:r>
          </a:p>
          <a:p>
            <a:r>
              <a:rPr lang="en-US" sz="1400" b="1" i="1" dirty="0">
                <a:solidFill>
                  <a:schemeClr val="bg1"/>
                </a:solidFill>
              </a:rPr>
              <a:t>Effect of FDCA on Drug Discovery;</a:t>
            </a:r>
            <a:r>
              <a:rPr lang="en-US" sz="1400" dirty="0">
                <a:solidFill>
                  <a:schemeClr val="bg1"/>
                </a:solidFill>
              </a:rPr>
              <a:t> </a:t>
            </a:r>
            <a:r>
              <a:rPr lang="en-US" sz="1400" b="1" dirty="0">
                <a:solidFill>
                  <a:srgbClr val="0073E6"/>
                </a:solidFill>
              </a:rPr>
              <a:t>Zack Inge, PharmD</a:t>
            </a:r>
            <a:r>
              <a:rPr lang="en-US" sz="1400" dirty="0">
                <a:solidFill>
                  <a:srgbClr val="0073E6"/>
                </a:solidFill>
              </a:rPr>
              <a:t>  </a:t>
            </a:r>
          </a:p>
          <a:p>
            <a:r>
              <a:rPr lang="en-US" sz="1400" b="1" i="1" dirty="0">
                <a:solidFill>
                  <a:schemeClr val="bg1"/>
                </a:solidFill>
              </a:rPr>
              <a:t>The Emergence of Complex Generics;</a:t>
            </a:r>
            <a:r>
              <a:rPr lang="en-US" sz="1400" dirty="0">
                <a:solidFill>
                  <a:schemeClr val="bg1"/>
                </a:solidFill>
              </a:rPr>
              <a:t> </a:t>
            </a:r>
            <a:r>
              <a:rPr lang="en-US" sz="1400" b="1" dirty="0">
                <a:solidFill>
                  <a:srgbClr val="0073E6"/>
                </a:solidFill>
              </a:rPr>
              <a:t>Annie Liu, PharmD</a:t>
            </a:r>
          </a:p>
          <a:p>
            <a:r>
              <a:rPr lang="en-US" sz="1400" b="1" i="1" dirty="0">
                <a:solidFill>
                  <a:schemeClr val="bg1"/>
                </a:solidFill>
              </a:rPr>
              <a:t>Evolution of Antibodies: Development and Therapeutic Uses; </a:t>
            </a:r>
            <a:r>
              <a:rPr lang="en-US" sz="1400" b="1" dirty="0">
                <a:solidFill>
                  <a:srgbClr val="0073E6"/>
                </a:solidFill>
              </a:rPr>
              <a:t>Max Prokopovich, PharmD</a:t>
            </a:r>
          </a:p>
          <a:p>
            <a:r>
              <a:rPr lang="en-US" sz="1400" b="1" i="1" dirty="0">
                <a:solidFill>
                  <a:schemeClr val="bg1"/>
                </a:solidFill>
              </a:rPr>
              <a:t>Mid 2010s: Getting to Know Biosimilars; </a:t>
            </a:r>
            <a:r>
              <a:rPr lang="en-US" sz="1400" b="1" dirty="0">
                <a:solidFill>
                  <a:srgbClr val="0073E6"/>
                </a:solidFill>
              </a:rPr>
              <a:t>Teena John, PharmD</a:t>
            </a:r>
          </a:p>
          <a:p>
            <a:r>
              <a:rPr lang="en-US" sz="1400" b="1" i="1" dirty="0">
                <a:solidFill>
                  <a:schemeClr val="bg1"/>
                </a:solidFill>
              </a:rPr>
              <a:t>Gene Therapy: Current and Future Considerations; </a:t>
            </a:r>
            <a:r>
              <a:rPr lang="en-US" sz="1400" b="1" dirty="0">
                <a:solidFill>
                  <a:srgbClr val="0073E6"/>
                </a:solidFill>
              </a:rPr>
              <a:t>Johnathan Kloss, PharmD</a:t>
            </a:r>
          </a:p>
          <a:p>
            <a:r>
              <a:rPr lang="en-US" sz="1400" b="1" i="1" dirty="0">
                <a:solidFill>
                  <a:schemeClr val="bg1"/>
                </a:solidFill>
              </a:rPr>
              <a:t>The Evolution of Precision Medicine and Biomarker Driven Drug Development; </a:t>
            </a:r>
            <a:r>
              <a:rPr lang="en-US" sz="1400" b="1" dirty="0">
                <a:solidFill>
                  <a:srgbClr val="0073E6"/>
                </a:solidFill>
              </a:rPr>
              <a:t>Brenda Yuan, PharmD</a:t>
            </a:r>
          </a:p>
          <a:p>
            <a:r>
              <a:rPr lang="en-US" sz="1400" b="1" i="1" dirty="0">
                <a:solidFill>
                  <a:schemeClr val="bg1"/>
                </a:solidFill>
              </a:rPr>
              <a:t>Artificial Intelligence in Drug Discovery and Development; </a:t>
            </a:r>
            <a:r>
              <a:rPr lang="en-US" sz="1400" b="1" dirty="0">
                <a:solidFill>
                  <a:srgbClr val="0073E6"/>
                </a:solidFill>
              </a:rPr>
              <a:t>Josh Linton, PharmD</a:t>
            </a:r>
          </a:p>
          <a:p>
            <a:endParaRPr lang="en-US" sz="1400" dirty="0">
              <a:solidFill>
                <a:schemeClr val="bg1"/>
              </a:solidFill>
            </a:endParaRPr>
          </a:p>
        </p:txBody>
      </p:sp>
      <p:sp>
        <p:nvSpPr>
          <p:cNvPr id="46" name="Right Arrow 45"/>
          <p:cNvSpPr/>
          <p:nvPr/>
        </p:nvSpPr>
        <p:spPr>
          <a:xfrm>
            <a:off x="329110" y="38757"/>
            <a:ext cx="11698049" cy="645717"/>
          </a:xfrm>
          <a:prstGeom prst="rightArrow">
            <a:avLst/>
          </a:prstGeom>
          <a:solidFill>
            <a:srgbClr val="20BA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6644" y="6059455"/>
            <a:ext cx="5996310" cy="646331"/>
          </a:xfrm>
          <a:prstGeom prst="rect">
            <a:avLst/>
          </a:prstGeom>
        </p:spPr>
        <p:txBody>
          <a:bodyPr wrap="square">
            <a:spAutoFit/>
          </a:bodyPr>
          <a:lstStyle/>
          <a:p>
            <a:r>
              <a:rPr lang="en-US" sz="600" b="1" dirty="0">
                <a:solidFill>
                  <a:schemeClr val="bg1"/>
                </a:solidFill>
                <a:latin typeface="Calibri (Body)"/>
              </a:rPr>
              <a:t>In support </a:t>
            </a:r>
            <a:r>
              <a:rPr lang="en-US" sz="600" dirty="0">
                <a:solidFill>
                  <a:schemeClr val="bg1"/>
                </a:solidFill>
                <a:latin typeface="Calibri (Body)"/>
              </a:rPr>
              <a:t>of improving patient care, Rutgers Biomedical and Health Sciences is jointly accredited by the Accreditation Council for Continuing Medical Education (ACCME), the Accreditation Council for Pharmacy Education (ACPE), and the American Nurses Credentialing Center (ANCC), to provide continuing education for the healthcare team.</a:t>
            </a:r>
          </a:p>
          <a:p>
            <a:r>
              <a:rPr lang="en-US" sz="600" dirty="0">
                <a:solidFill>
                  <a:schemeClr val="bg1"/>
                </a:solidFill>
                <a:latin typeface="Calibri (Body)"/>
              </a:rPr>
              <a:t>This activity is designed for Pharmacists, other Health Care Professionals and other Stakeholders. This program is organized by Rutgers Ernest Mario School of Pharmacy.  All individuals who affect the content of continuing education activities are required to disclose to the audience any real or apparent conflict of interest related to the activity. The activity faculty are further required to disclose discussion of off-label/investigational uses in their presentations. These disclosures will be made to the audience at the time of the activity.</a:t>
            </a:r>
          </a:p>
          <a:p>
            <a:r>
              <a:rPr lang="en-US" sz="600" kern="1400" dirty="0">
                <a:solidFill>
                  <a:schemeClr val="bg1"/>
                </a:solidFill>
                <a:latin typeface="Calibri (Body)"/>
              </a:rPr>
              <a:t>This knowledge-based activity (</a:t>
            </a:r>
            <a:r>
              <a:rPr lang="en-US" sz="600" dirty="0">
                <a:solidFill>
                  <a:schemeClr val="bg1"/>
                </a:solidFill>
                <a:latin typeface="Calibri (Body)"/>
              </a:rPr>
              <a:t>UAN# is: </a:t>
            </a:r>
            <a:r>
              <a:rPr lang="en-US" sz="600" dirty="0">
                <a:solidFill>
                  <a:srgbClr val="FF0000"/>
                </a:solidFill>
                <a:latin typeface="Calibri (Body)"/>
              </a:rPr>
              <a:t>XJA0000855-0000-20-017-H04-P</a:t>
            </a:r>
            <a:r>
              <a:rPr lang="en-US" sz="600" dirty="0">
                <a:solidFill>
                  <a:schemeClr val="bg1"/>
                </a:solidFill>
                <a:latin typeface="Calibri (Body)"/>
              </a:rPr>
              <a:t> </a:t>
            </a:r>
            <a:r>
              <a:rPr lang="en-US" sz="600" kern="1400" dirty="0">
                <a:solidFill>
                  <a:schemeClr val="bg1"/>
                </a:solidFill>
                <a:latin typeface="Calibri (Body)"/>
              </a:rPr>
              <a:t>qualifies for </a:t>
            </a:r>
            <a:r>
              <a:rPr lang="en-US" sz="600" kern="1400" dirty="0">
                <a:solidFill>
                  <a:srgbClr val="FF0000"/>
                </a:solidFill>
                <a:latin typeface="Calibri (Body)"/>
              </a:rPr>
              <a:t>2 </a:t>
            </a:r>
            <a:r>
              <a:rPr lang="en-US" sz="600" kern="1400" dirty="0">
                <a:solidFill>
                  <a:schemeClr val="bg1"/>
                </a:solidFill>
                <a:latin typeface="Calibri (Body)"/>
              </a:rPr>
              <a:t>contact hours (</a:t>
            </a:r>
            <a:r>
              <a:rPr lang="en-US" sz="600" kern="1400" dirty="0">
                <a:solidFill>
                  <a:srgbClr val="FF0000"/>
                </a:solidFill>
                <a:latin typeface="Calibri (Body)"/>
              </a:rPr>
              <a:t>0.2 CEU’s</a:t>
            </a:r>
            <a:r>
              <a:rPr lang="en-US" sz="600" kern="1400" dirty="0">
                <a:solidFill>
                  <a:schemeClr val="bg1"/>
                </a:solidFill>
                <a:latin typeface="Calibri (Body)"/>
              </a:rPr>
              <a:t>) of general continuing pharmacy education credit.</a:t>
            </a:r>
          </a:p>
        </p:txBody>
      </p:sp>
      <p:pic>
        <p:nvPicPr>
          <p:cNvPr id="6" name="Picture 2" descr="Image result for jointly accredited provid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9801" y="6027003"/>
            <a:ext cx="1091526" cy="73405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TextBox 12"/>
          <p:cNvSpPr txBox="1"/>
          <p:nvPr/>
        </p:nvSpPr>
        <p:spPr>
          <a:xfrm>
            <a:off x="5495925" y="1408445"/>
            <a:ext cx="6718750" cy="2339102"/>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Learning Objectives:</a:t>
            </a:r>
          </a:p>
          <a:p>
            <a:pPr marL="285750" lvl="0" indent="-117475">
              <a:buFont typeface="Arial" panose="020B0604020202020204" pitchFamily="34" charset="0"/>
              <a:buChar char="•"/>
            </a:pPr>
            <a:r>
              <a:rPr lang="en-US" sz="1100" b="1" dirty="0">
                <a:solidFill>
                  <a:srgbClr val="00457B"/>
                </a:solidFill>
              </a:rPr>
              <a:t>Outline</a:t>
            </a:r>
            <a:r>
              <a:rPr lang="en-US" sz="1100" dirty="0">
                <a:solidFill>
                  <a:schemeClr val="bg1"/>
                </a:solidFill>
              </a:rPr>
              <a:t> the history of drug development and discovery</a:t>
            </a:r>
          </a:p>
          <a:p>
            <a:pPr marL="285750" lvl="0" indent="-117475">
              <a:buFont typeface="Arial" panose="020B0604020202020204" pitchFamily="34" charset="0"/>
              <a:buChar char="•"/>
            </a:pPr>
            <a:r>
              <a:rPr lang="en-US" sz="1100" b="1" dirty="0">
                <a:solidFill>
                  <a:srgbClr val="00457B"/>
                </a:solidFill>
              </a:rPr>
              <a:t>Interpret</a:t>
            </a:r>
            <a:r>
              <a:rPr lang="en-US" sz="1100" dirty="0">
                <a:solidFill>
                  <a:schemeClr val="bg1"/>
                </a:solidFill>
              </a:rPr>
              <a:t> how the drug development process has changed over time to appreciate the process in place today</a:t>
            </a:r>
          </a:p>
          <a:p>
            <a:pPr marL="285750" indent="-117475">
              <a:buFont typeface="Arial" panose="020B0604020202020204" pitchFamily="34" charset="0"/>
              <a:buChar char="•"/>
            </a:pPr>
            <a:r>
              <a:rPr lang="en-US" sz="1100" b="1" dirty="0">
                <a:solidFill>
                  <a:srgbClr val="00457B"/>
                </a:solidFill>
              </a:rPr>
              <a:t>Define</a:t>
            </a:r>
            <a:r>
              <a:rPr lang="en-US" sz="1100" dirty="0">
                <a:solidFill>
                  <a:schemeClr val="bg1"/>
                </a:solidFill>
              </a:rPr>
              <a:t> the different approval pathways between brands and generics</a:t>
            </a:r>
          </a:p>
          <a:p>
            <a:pPr marL="285750" lvl="0" indent="-117475">
              <a:buFont typeface="Arial" panose="020B0604020202020204" pitchFamily="34" charset="0"/>
              <a:buChar char="•"/>
            </a:pPr>
            <a:r>
              <a:rPr lang="en-US" sz="1100" b="1" dirty="0">
                <a:solidFill>
                  <a:srgbClr val="00457B"/>
                </a:solidFill>
              </a:rPr>
              <a:t>Evaluate </a:t>
            </a:r>
            <a:r>
              <a:rPr lang="en-US" sz="1100" dirty="0">
                <a:solidFill>
                  <a:schemeClr val="bg1"/>
                </a:solidFill>
              </a:rPr>
              <a:t>the place of monoclonal antibodies (mAbs) in the cancer treatment paradigm</a:t>
            </a:r>
          </a:p>
          <a:p>
            <a:pPr marL="285750" lvl="0" indent="-117475">
              <a:buFont typeface="Arial" panose="020B0604020202020204" pitchFamily="34" charset="0"/>
              <a:buChar char="•"/>
            </a:pPr>
            <a:r>
              <a:rPr lang="en-US" sz="1100" b="1" dirty="0">
                <a:solidFill>
                  <a:srgbClr val="00457B"/>
                </a:solidFill>
              </a:rPr>
              <a:t>Explain</a:t>
            </a:r>
            <a:r>
              <a:rPr lang="en-US" sz="1100" dirty="0">
                <a:solidFill>
                  <a:schemeClr val="bg1"/>
                </a:solidFill>
              </a:rPr>
              <a:t> how the availability of biosimilars impact clinical practice</a:t>
            </a:r>
          </a:p>
          <a:p>
            <a:pPr marL="285750" indent="-117475">
              <a:buFont typeface="Arial" panose="020B0604020202020204" pitchFamily="34" charset="0"/>
              <a:buChar char="•"/>
            </a:pPr>
            <a:r>
              <a:rPr lang="en-US" sz="1100" b="1" dirty="0">
                <a:solidFill>
                  <a:srgbClr val="00457B"/>
                </a:solidFill>
              </a:rPr>
              <a:t>Outline </a:t>
            </a:r>
            <a:r>
              <a:rPr lang="en-US" sz="1100" dirty="0">
                <a:solidFill>
                  <a:schemeClr val="bg1"/>
                </a:solidFill>
              </a:rPr>
              <a:t>fundamental elements of gene therapy design and development</a:t>
            </a:r>
          </a:p>
          <a:p>
            <a:pPr marL="285750" indent="-117475">
              <a:buFont typeface="Arial" panose="020B0604020202020204" pitchFamily="34" charset="0"/>
              <a:buChar char="•"/>
            </a:pPr>
            <a:r>
              <a:rPr lang="en-US" sz="1100" b="1" dirty="0">
                <a:solidFill>
                  <a:srgbClr val="00457B"/>
                </a:solidFill>
              </a:rPr>
              <a:t>Explain </a:t>
            </a:r>
            <a:r>
              <a:rPr lang="en-US" sz="1100" dirty="0">
                <a:solidFill>
                  <a:schemeClr val="bg1"/>
                </a:solidFill>
              </a:rPr>
              <a:t>the impact on patient outcomes and the role of each member of the multidisciplinary team in biomarker testing</a:t>
            </a:r>
          </a:p>
          <a:p>
            <a:pPr marL="285750" indent="-117475">
              <a:buFont typeface="Arial" panose="020B0604020202020204" pitchFamily="34" charset="0"/>
              <a:buChar char="•"/>
            </a:pPr>
            <a:r>
              <a:rPr lang="en-US" sz="1100" b="1" dirty="0">
                <a:solidFill>
                  <a:srgbClr val="00457B"/>
                </a:solidFill>
              </a:rPr>
              <a:t>Recognize</a:t>
            </a:r>
            <a:r>
              <a:rPr lang="en-US" sz="1100" dirty="0">
                <a:solidFill>
                  <a:schemeClr val="bg1"/>
                </a:solidFill>
              </a:rPr>
              <a:t> potential opportunities that exist for Artificial Intelligence to transform the drug development process by comparing ongoing AI initiatives in the pharmaceutical industry</a:t>
            </a:r>
          </a:p>
        </p:txBody>
      </p:sp>
      <p:sp>
        <p:nvSpPr>
          <p:cNvPr id="7" name="Rectangle 6"/>
          <p:cNvSpPr/>
          <p:nvPr/>
        </p:nvSpPr>
        <p:spPr>
          <a:xfrm>
            <a:off x="7416633" y="6027003"/>
            <a:ext cx="4769456" cy="738664"/>
          </a:xfrm>
          <a:prstGeom prst="rect">
            <a:avLst/>
          </a:prstGeom>
        </p:spPr>
        <p:txBody>
          <a:bodyPr wrap="square">
            <a:spAutoFit/>
          </a:bodyPr>
          <a:lstStyle/>
          <a:p>
            <a:r>
              <a:rPr lang="en-US" sz="600" dirty="0">
                <a:solidFill>
                  <a:schemeClr val="bg1"/>
                </a:solidFill>
                <a:latin typeface="Calibri (Body)"/>
              </a:rPr>
              <a:t>Requirements for completion: Pharmacists must be in attendance for the entire program. All attendees MUST sign in and complete a pre-test/post-test and program evaluation in order to receive program credit. No partial credit will be awarded.</a:t>
            </a:r>
          </a:p>
          <a:p>
            <a:r>
              <a:rPr lang="en-US" sz="600" dirty="0">
                <a:solidFill>
                  <a:schemeClr val="bg1"/>
                </a:solidFill>
                <a:latin typeface="Calibri (Body)"/>
              </a:rPr>
              <a:t>Pharmacists: Your NABP e-Profile ID and date of birth is required in your Profile in Rutgers.cloud0cme.com. CPE credit will be processed after the program evaluation every three to four weeks until the conclusion of the program, which is December 31, 2020. </a:t>
            </a:r>
          </a:p>
          <a:p>
            <a:r>
              <a:rPr lang="en-US" sz="600" dirty="0">
                <a:solidFill>
                  <a:schemeClr val="bg1"/>
                </a:solidFill>
                <a:latin typeface="Calibri (Body)"/>
              </a:rPr>
              <a:t>For additional program information, questions, or concerns, or if you require special arrangements to attend this activity, please contact RBHS Ernest Mario School of Pharmacy Office of Continuing Education, Debra Diller at 848-445-6823 or ce@pharmacy.rutgers.edu. RBHS reserves the right to modify the activity content, faculty and activities, and reserves the right to cancel this activity, if necessary.</a:t>
            </a:r>
          </a:p>
        </p:txBody>
      </p:sp>
      <p:sp>
        <p:nvSpPr>
          <p:cNvPr id="29" name="Rectangle 28"/>
          <p:cNvSpPr/>
          <p:nvPr/>
        </p:nvSpPr>
        <p:spPr>
          <a:xfrm rot="16200000">
            <a:off x="-3327717" y="3312403"/>
            <a:ext cx="6863280" cy="227909"/>
          </a:xfrm>
          <a:prstGeom prst="rect">
            <a:avLst/>
          </a:prstGeom>
          <a:gradFill>
            <a:gsLst>
              <a:gs pos="99000">
                <a:srgbClr val="1BB0F0"/>
              </a:gs>
              <a:gs pos="100000">
                <a:srgbClr val="20BAF2"/>
              </a:gs>
              <a:gs pos="38100">
                <a:srgbClr val="0073E6"/>
              </a:gs>
              <a:gs pos="0">
                <a:srgbClr val="003352"/>
              </a:gs>
              <a:gs pos="100000">
                <a:srgbClr val="20BAF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b="0" i="0" dirty="0">
              <a:latin typeface="Arial Regular" charset="0"/>
            </a:endParaRPr>
          </a:p>
        </p:txBody>
      </p:sp>
      <p:sp>
        <p:nvSpPr>
          <p:cNvPr id="45" name="TextBox 44"/>
          <p:cNvSpPr txBox="1"/>
          <p:nvPr/>
        </p:nvSpPr>
        <p:spPr>
          <a:xfrm>
            <a:off x="273305" y="645119"/>
            <a:ext cx="8531481" cy="369332"/>
          </a:xfrm>
          <a:prstGeom prst="rect">
            <a:avLst/>
          </a:prstGeom>
          <a:noFill/>
        </p:spPr>
        <p:txBody>
          <a:bodyPr wrap="square" rtlCol="0">
            <a:spAutoFit/>
          </a:bodyPr>
          <a:lstStyle/>
          <a:p>
            <a:r>
              <a:rPr lang="en-US" i="1" dirty="0">
                <a:solidFill>
                  <a:schemeClr val="bg1"/>
                </a:solidFill>
              </a:rPr>
              <a:t>An enduring advanced practitioner continuing education (ACPE, ACCME, ANCC)</a:t>
            </a:r>
          </a:p>
        </p:txBody>
      </p:sp>
      <p:grpSp>
        <p:nvGrpSpPr>
          <p:cNvPr id="44" name="Group 43"/>
          <p:cNvGrpSpPr/>
          <p:nvPr/>
        </p:nvGrpSpPr>
        <p:grpSpPr>
          <a:xfrm>
            <a:off x="390164" y="53638"/>
            <a:ext cx="9073221" cy="601489"/>
            <a:chOff x="1270641" y="118689"/>
            <a:chExt cx="7074697" cy="551745"/>
          </a:xfrm>
        </p:grpSpPr>
        <p:sp>
          <p:nvSpPr>
            <p:cNvPr id="42" name="Parallelogram 41"/>
            <p:cNvSpPr/>
            <p:nvPr/>
          </p:nvSpPr>
          <p:spPr>
            <a:xfrm flipH="1">
              <a:off x="1270641" y="144363"/>
              <a:ext cx="6355110" cy="526071"/>
            </a:xfrm>
            <a:prstGeom prst="parallelogram">
              <a:avLst>
                <a:gd name="adj" fmla="val 22355"/>
              </a:avLst>
            </a:prstGeom>
            <a:solidFill>
              <a:srgbClr val="0045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a:solidFill>
                  <a:schemeClr val="tx1"/>
                </a:solidFill>
              </a:endParaRPr>
            </a:p>
          </p:txBody>
        </p:sp>
        <p:sp>
          <p:nvSpPr>
            <p:cNvPr id="43" name="TextBox 42"/>
            <p:cNvSpPr txBox="1"/>
            <p:nvPr/>
          </p:nvSpPr>
          <p:spPr>
            <a:xfrm>
              <a:off x="1448604" y="118689"/>
              <a:ext cx="6896734" cy="479949"/>
            </a:xfrm>
            <a:prstGeom prst="rect">
              <a:avLst/>
            </a:prstGeom>
            <a:noFill/>
          </p:spPr>
          <p:txBody>
            <a:bodyPr wrap="square" rtlCol="0">
              <a:spAutoFit/>
            </a:bodyPr>
            <a:lstStyle/>
            <a:p>
              <a:r>
                <a:rPr lang="en-US" sz="2800" b="1" dirty="0"/>
                <a:t>Evolution of Drug Discovery and Development</a:t>
              </a:r>
            </a:p>
          </p:txBody>
        </p:sp>
      </p:grpSp>
      <p:grpSp>
        <p:nvGrpSpPr>
          <p:cNvPr id="38" name="Group 37"/>
          <p:cNvGrpSpPr/>
          <p:nvPr/>
        </p:nvGrpSpPr>
        <p:grpSpPr>
          <a:xfrm>
            <a:off x="10953936" y="4302299"/>
            <a:ext cx="1268230" cy="1268230"/>
            <a:chOff x="-1308759" y="2640581"/>
            <a:chExt cx="1268230" cy="1268230"/>
          </a:xfrm>
        </p:grpSpPr>
        <p:sp>
          <p:nvSpPr>
            <p:cNvPr id="35" name="Oval 34"/>
            <p:cNvSpPr/>
            <p:nvPr/>
          </p:nvSpPr>
          <p:spPr>
            <a:xfrm>
              <a:off x="-1210177" y="2748091"/>
              <a:ext cx="1058439" cy="1058439"/>
            </a:xfrm>
            <a:prstGeom prst="ellipse">
              <a:avLst/>
            </a:prstGeom>
            <a:solidFill>
              <a:srgbClr val="20BAF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8759" y="2640581"/>
              <a:ext cx="1268230" cy="1268230"/>
            </a:xfrm>
            <a:prstGeom prst="rect">
              <a:avLst/>
            </a:prstGeom>
          </p:spPr>
        </p:pic>
      </p:grpSp>
      <p:sp>
        <p:nvSpPr>
          <p:cNvPr id="39" name="Curved Up Arrow 38"/>
          <p:cNvSpPr/>
          <p:nvPr/>
        </p:nvSpPr>
        <p:spPr>
          <a:xfrm rot="1542348">
            <a:off x="10126549" y="4825330"/>
            <a:ext cx="1050460" cy="60531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7" name="Group 16"/>
          <p:cNvGrpSpPr/>
          <p:nvPr/>
        </p:nvGrpSpPr>
        <p:grpSpPr>
          <a:xfrm>
            <a:off x="9751481" y="3737885"/>
            <a:ext cx="1139500" cy="1139500"/>
            <a:chOff x="12114849" y="948515"/>
            <a:chExt cx="1139500" cy="1139500"/>
          </a:xfrm>
        </p:grpSpPr>
        <p:sp>
          <p:nvSpPr>
            <p:cNvPr id="16" name="Oval 15"/>
            <p:cNvSpPr/>
            <p:nvPr/>
          </p:nvSpPr>
          <p:spPr>
            <a:xfrm>
              <a:off x="12155380" y="989046"/>
              <a:ext cx="1058439" cy="1058439"/>
            </a:xfrm>
            <a:prstGeom prst="ellipse">
              <a:avLst/>
            </a:prstGeom>
            <a:solidFill>
              <a:srgbClr val="20BAF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114849" y="948515"/>
              <a:ext cx="1139500" cy="1139500"/>
            </a:xfrm>
            <a:prstGeom prst="rect">
              <a:avLst/>
            </a:prstGeom>
          </p:spPr>
        </p:pic>
      </p:grpSp>
      <p:sp>
        <p:nvSpPr>
          <p:cNvPr id="31" name="Curved Up Arrow 30"/>
          <p:cNvSpPr/>
          <p:nvPr/>
        </p:nvSpPr>
        <p:spPr>
          <a:xfrm rot="9447193" flipH="1">
            <a:off x="8615806" y="3897297"/>
            <a:ext cx="1363597" cy="60531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8" name="Group 27"/>
          <p:cNvGrpSpPr/>
          <p:nvPr/>
        </p:nvGrpSpPr>
        <p:grpSpPr>
          <a:xfrm>
            <a:off x="8358291" y="4352029"/>
            <a:ext cx="1148977" cy="1148977"/>
            <a:chOff x="-1459347" y="2510394"/>
            <a:chExt cx="1148977" cy="1148977"/>
          </a:xfrm>
        </p:grpSpPr>
        <p:sp>
          <p:nvSpPr>
            <p:cNvPr id="25" name="Oval 24"/>
            <p:cNvSpPr/>
            <p:nvPr/>
          </p:nvSpPr>
          <p:spPr>
            <a:xfrm>
              <a:off x="-1412691" y="2600932"/>
              <a:ext cx="1058439" cy="1058439"/>
            </a:xfrm>
            <a:prstGeom prst="ellipse">
              <a:avLst/>
            </a:prstGeom>
            <a:solidFill>
              <a:srgbClr val="20BAF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59347" y="2510394"/>
              <a:ext cx="1148977" cy="1148977"/>
            </a:xfrm>
            <a:prstGeom prst="rect">
              <a:avLst/>
            </a:prstGeom>
          </p:spPr>
        </p:pic>
      </p:grpSp>
      <p:sp>
        <p:nvSpPr>
          <p:cNvPr id="30" name="Curved Up Arrow 29"/>
          <p:cNvSpPr/>
          <p:nvPr/>
        </p:nvSpPr>
        <p:spPr>
          <a:xfrm rot="2136023">
            <a:off x="7422522" y="4731450"/>
            <a:ext cx="1115072" cy="60531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0" name="Picture 49"/>
          <p:cNvPicPr>
            <a:picLocks noChangeAspect="1"/>
          </p:cNvPicPr>
          <p:nvPr/>
        </p:nvPicPr>
        <p:blipFill rotWithShape="1">
          <a:blip r:embed="rId7">
            <a:extLst>
              <a:ext uri="{28A0092B-C50C-407E-A947-70E740481C1C}">
                <a14:useLocalDpi xmlns:a14="http://schemas.microsoft.com/office/drawing/2010/main" val="0"/>
              </a:ext>
            </a:extLst>
          </a:blip>
          <a:srcRect t="39118" r="12248" b="40235"/>
          <a:stretch/>
        </p:blipFill>
        <p:spPr>
          <a:xfrm>
            <a:off x="531848" y="3102915"/>
            <a:ext cx="4291930" cy="430379"/>
          </a:xfrm>
          <a:prstGeom prst="rect">
            <a:avLst/>
          </a:prstGeom>
        </p:spPr>
      </p:pic>
      <p:pic>
        <p:nvPicPr>
          <p:cNvPr id="52" name="Picture 5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8186" y="1997611"/>
            <a:ext cx="1623046" cy="1623046"/>
          </a:xfrm>
          <a:prstGeom prst="rect">
            <a:avLst/>
          </a:prstGeom>
        </p:spPr>
      </p:pic>
      <p:pic>
        <p:nvPicPr>
          <p:cNvPr id="55" name="Picture 5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84854" y="1995610"/>
            <a:ext cx="1623046" cy="1623046"/>
          </a:xfrm>
          <a:prstGeom prst="rect">
            <a:avLst/>
          </a:prstGeom>
        </p:spPr>
      </p:pic>
      <p:pic>
        <p:nvPicPr>
          <p:cNvPr id="56" name="Picture 5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40487" y="1995610"/>
            <a:ext cx="1623046" cy="1623046"/>
          </a:xfrm>
          <a:prstGeom prst="rect">
            <a:avLst/>
          </a:prstGeom>
        </p:spPr>
      </p:pic>
      <p:sp>
        <p:nvSpPr>
          <p:cNvPr id="54" name="TextBox 53"/>
          <p:cNvSpPr txBox="1"/>
          <p:nvPr/>
        </p:nvSpPr>
        <p:spPr>
          <a:xfrm>
            <a:off x="1861793" y="1764462"/>
            <a:ext cx="1451936" cy="646331"/>
          </a:xfrm>
          <a:prstGeom prst="rect">
            <a:avLst/>
          </a:prstGeom>
          <a:noFill/>
        </p:spPr>
        <p:txBody>
          <a:bodyPr wrap="none" rtlCol="0">
            <a:spAutoFit/>
          </a:bodyPr>
          <a:lstStyle/>
          <a:p>
            <a:pPr algn="ctr"/>
            <a:r>
              <a:rPr lang="en-US" b="1" i="1" dirty="0">
                <a:solidFill>
                  <a:srgbClr val="00457B"/>
                </a:solidFill>
              </a:rPr>
              <a:t>Current</a:t>
            </a:r>
          </a:p>
          <a:p>
            <a:pPr algn="ctr"/>
            <a:r>
              <a:rPr lang="en-US" b="1" i="1" dirty="0">
                <a:solidFill>
                  <a:srgbClr val="00457B"/>
                </a:solidFill>
              </a:rPr>
              <a:t>Development</a:t>
            </a:r>
          </a:p>
        </p:txBody>
      </p:sp>
      <p:sp>
        <p:nvSpPr>
          <p:cNvPr id="59" name="TextBox 58"/>
          <p:cNvSpPr txBox="1"/>
          <p:nvPr/>
        </p:nvSpPr>
        <p:spPr>
          <a:xfrm>
            <a:off x="591228" y="1762961"/>
            <a:ext cx="1109856" cy="646331"/>
          </a:xfrm>
          <a:prstGeom prst="rect">
            <a:avLst/>
          </a:prstGeom>
          <a:noFill/>
        </p:spPr>
        <p:txBody>
          <a:bodyPr wrap="none" rtlCol="0">
            <a:spAutoFit/>
          </a:bodyPr>
          <a:lstStyle/>
          <a:p>
            <a:pPr algn="ctr"/>
            <a:r>
              <a:rPr lang="en-US" b="1" i="1" dirty="0">
                <a:solidFill>
                  <a:srgbClr val="00457B"/>
                </a:solidFill>
              </a:rPr>
              <a:t>Early</a:t>
            </a:r>
          </a:p>
          <a:p>
            <a:pPr algn="ctr"/>
            <a:r>
              <a:rPr lang="en-US" b="1" i="1" dirty="0">
                <a:solidFill>
                  <a:srgbClr val="00457B"/>
                </a:solidFill>
              </a:rPr>
              <a:t>Discovery</a:t>
            </a:r>
          </a:p>
        </p:txBody>
      </p:sp>
      <p:sp>
        <p:nvSpPr>
          <p:cNvPr id="60" name="TextBox 59"/>
          <p:cNvSpPr txBox="1"/>
          <p:nvPr/>
        </p:nvSpPr>
        <p:spPr>
          <a:xfrm>
            <a:off x="3422074" y="1762961"/>
            <a:ext cx="1265090" cy="646331"/>
          </a:xfrm>
          <a:prstGeom prst="rect">
            <a:avLst/>
          </a:prstGeom>
          <a:noFill/>
        </p:spPr>
        <p:txBody>
          <a:bodyPr wrap="none" rtlCol="0">
            <a:spAutoFit/>
          </a:bodyPr>
          <a:lstStyle/>
          <a:p>
            <a:pPr algn="ctr"/>
            <a:r>
              <a:rPr lang="en-US" b="1" i="1" dirty="0">
                <a:solidFill>
                  <a:srgbClr val="00457B"/>
                </a:solidFill>
              </a:rPr>
              <a:t>Next</a:t>
            </a:r>
          </a:p>
          <a:p>
            <a:pPr algn="ctr"/>
            <a:r>
              <a:rPr lang="en-US" b="1" i="1" dirty="0">
                <a:solidFill>
                  <a:srgbClr val="00457B"/>
                </a:solidFill>
              </a:rPr>
              <a:t>Generation</a:t>
            </a:r>
          </a:p>
        </p:txBody>
      </p:sp>
      <p:sp>
        <p:nvSpPr>
          <p:cNvPr id="57" name="Rounded Rectangle 56">
            <a:hlinkClick r:id="rId9"/>
          </p:cNvPr>
          <p:cNvSpPr/>
          <p:nvPr/>
        </p:nvSpPr>
        <p:spPr>
          <a:xfrm>
            <a:off x="8695792" y="873289"/>
            <a:ext cx="3328490" cy="1021079"/>
          </a:xfrm>
          <a:prstGeom prst="roundRect">
            <a:avLst/>
          </a:prstGeom>
          <a:solidFill>
            <a:srgbClr val="007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hlinkClick r:id="rId9">
                  <a:extLst>
                    <a:ext uri="{A12FA001-AC4F-418D-AE19-62706E023703}">
                      <ahyp:hlinkClr xmlns:ahyp="http://schemas.microsoft.com/office/drawing/2018/hyperlinkcolor" val="tx"/>
                    </a:ext>
                  </a:extLst>
                </a:hlinkClick>
              </a:rPr>
              <a:t>Register</a:t>
            </a:r>
            <a:endParaRPr lang="en-US" sz="3600" b="1" dirty="0">
              <a:solidFill>
                <a:schemeClr val="tx1"/>
              </a:solidFill>
            </a:endParaRPr>
          </a:p>
        </p:txBody>
      </p:sp>
      <p:grpSp>
        <p:nvGrpSpPr>
          <p:cNvPr id="23" name="Group 22"/>
          <p:cNvGrpSpPr/>
          <p:nvPr/>
        </p:nvGrpSpPr>
        <p:grpSpPr>
          <a:xfrm>
            <a:off x="7058544" y="3566366"/>
            <a:ext cx="1504375" cy="1504375"/>
            <a:chOff x="-1432082" y="1817325"/>
            <a:chExt cx="1504375" cy="1504375"/>
          </a:xfrm>
        </p:grpSpPr>
        <p:sp>
          <p:nvSpPr>
            <p:cNvPr id="21" name="Oval 20"/>
            <p:cNvSpPr/>
            <p:nvPr/>
          </p:nvSpPr>
          <p:spPr>
            <a:xfrm>
              <a:off x="-1226987" y="2071713"/>
              <a:ext cx="1058439" cy="1058439"/>
            </a:xfrm>
            <a:prstGeom prst="ellipse">
              <a:avLst/>
            </a:prstGeom>
            <a:solidFill>
              <a:srgbClr val="20BAF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432082" y="1817325"/>
              <a:ext cx="1504375" cy="1504375"/>
            </a:xfrm>
            <a:prstGeom prst="rect">
              <a:avLst/>
            </a:prstGeom>
          </p:spPr>
        </p:pic>
      </p:grpSp>
    </p:spTree>
    <p:extLst>
      <p:ext uri="{BB962C8B-B14F-4D97-AF65-F5344CB8AC3E}">
        <p14:creationId xmlns:p14="http://schemas.microsoft.com/office/powerpoint/2010/main" val="16727494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bookType xmlns="a10e5d45-3190-4659-963e-07dc2631bf25" xsi:nil="true"/>
    <FolderType xmlns="a10e5d45-3190-4659-963e-07dc2631bf25" xsi:nil="true"/>
    <AppVersion xmlns="a10e5d45-3190-4659-963e-07dc2631bf25" xsi:nil="true"/>
    <LMS_Mappings xmlns="a10e5d45-3190-4659-963e-07dc2631bf25" xsi:nil="true"/>
    <Math_Settings xmlns="a10e5d45-3190-4659-963e-07dc2631bf25" xsi:nil="true"/>
    <Has_Leaders_Only_SectionGroup xmlns="a10e5d45-3190-4659-963e-07dc2631bf25" xsi:nil="true"/>
    <Owner xmlns="a10e5d45-3190-4659-963e-07dc2631bf25">
      <UserInfo>
        <DisplayName/>
        <AccountId xsi:nil="true"/>
        <AccountType/>
      </UserInfo>
    </Owner>
    <Templates xmlns="a10e5d45-3190-4659-963e-07dc2631bf25" xsi:nil="true"/>
    <Members xmlns="a10e5d45-3190-4659-963e-07dc2631bf25">
      <UserInfo>
        <DisplayName/>
        <AccountId xsi:nil="true"/>
        <AccountType/>
      </UserInfo>
    </Members>
    <IsNotebookLocked xmlns="a10e5d45-3190-4659-963e-07dc2631bf25" xsi:nil="true"/>
    <Member_Groups xmlns="a10e5d45-3190-4659-963e-07dc2631bf25">
      <UserInfo>
        <DisplayName/>
        <AccountId xsi:nil="true"/>
        <AccountType/>
      </UserInfo>
    </Member_Groups>
    <Leaders xmlns="a10e5d45-3190-4659-963e-07dc2631bf25">
      <UserInfo>
        <DisplayName/>
        <AccountId xsi:nil="true"/>
        <AccountType/>
      </UserInfo>
    </Leaders>
    <TeamsChannelId xmlns="a10e5d45-3190-4659-963e-07dc2631bf25" xsi:nil="true"/>
    <Invited_Leaders xmlns="a10e5d45-3190-4659-963e-07dc2631bf25" xsi:nil="true"/>
    <DefaultSectionNames xmlns="a10e5d45-3190-4659-963e-07dc2631bf25" xsi:nil="true"/>
    <Invited_Members xmlns="a10e5d45-3190-4659-963e-07dc2631bf25" xsi:nil="true"/>
    <Self_Registration_Enabled xmlns="a10e5d45-3190-4659-963e-07dc2631bf25" xsi:nil="true"/>
    <CultureName xmlns="a10e5d45-3190-4659-963e-07dc2631bf25" xsi:nil="true"/>
    <Distribution_Groups xmlns="a10e5d45-3190-4659-963e-07dc2631bf25" xsi:nil="true"/>
    <Is_Collaboration_Space_Locked xmlns="a10e5d45-3190-4659-963e-07dc2631bf2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31FACF270B26640B9C04453417C56E9" ma:contentTypeVersion="30" ma:contentTypeDescription="Create a new document." ma:contentTypeScope="" ma:versionID="60548ef44894bbc7a3a8e826a33dbd42">
  <xsd:schema xmlns:xsd="http://www.w3.org/2001/XMLSchema" xmlns:xs="http://www.w3.org/2001/XMLSchema" xmlns:p="http://schemas.microsoft.com/office/2006/metadata/properties" xmlns:ns2="a10e5d45-3190-4659-963e-07dc2631bf25" targetNamespace="http://schemas.microsoft.com/office/2006/metadata/properties" ma:root="true" ma:fieldsID="dd3983f7f4a1ec96f349ce79e6051e6f" ns2:_="">
    <xsd:import namespace="a10e5d45-3190-4659-963e-07dc2631bf25"/>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0e5d45-3190-4659-963e-07dc2631bf25"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AutoTags" ma:index="32" nillable="true" ma:displayName="Tags" ma:internalName="MediaServiceAutoTags" ma:readOnly="true">
      <xsd:simpleType>
        <xsd:restriction base="dms:Text"/>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DateTaken" ma:index="36" nillable="true" ma:displayName="MediaServiceDateTaken" ma:hidden="true" ma:internalName="MediaServiceDateTaken" ma:readOnly="true">
      <xsd:simpleType>
        <xsd:restriction base="dms:Text"/>
      </xsd:simpleType>
    </xsd:element>
    <xsd:element name="MediaServiceLocation" ma:index="3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8FDFE8-6B01-452C-AF6F-D39F02C443AF}">
  <ds:schemaRefs>
    <ds:schemaRef ds:uri="http://schemas.microsoft.com/office/2006/metadata/properties"/>
    <ds:schemaRef ds:uri="http://schemas.microsoft.com/office/infopath/2007/PartnerControls"/>
    <ds:schemaRef ds:uri="a10e5d45-3190-4659-963e-07dc2631bf25"/>
  </ds:schemaRefs>
</ds:datastoreItem>
</file>

<file path=customXml/itemProps2.xml><?xml version="1.0" encoding="utf-8"?>
<ds:datastoreItem xmlns:ds="http://schemas.openxmlformats.org/officeDocument/2006/customXml" ds:itemID="{970A8AE9-0B46-4B62-A980-75D25CB4496D}">
  <ds:schemaRefs>
    <ds:schemaRef ds:uri="http://schemas.microsoft.com/sharepoint/v3/contenttype/forms"/>
  </ds:schemaRefs>
</ds:datastoreItem>
</file>

<file path=customXml/itemProps3.xml><?xml version="1.0" encoding="utf-8"?>
<ds:datastoreItem xmlns:ds="http://schemas.openxmlformats.org/officeDocument/2006/customXml" ds:itemID="{0E22F0FC-FC55-46CF-80BF-F1E898A049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0e5d45-3190-4659-963e-07dc2631bf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1950</TotalTime>
  <Words>582</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Regular</vt:lpstr>
      <vt:lpstr>Calibri</vt:lpstr>
      <vt:lpstr>Calibri (Body)</vt:lpstr>
      <vt:lpstr>Calibri Light</vt:lpstr>
      <vt:lpstr>Office Theme</vt:lpstr>
      <vt:lpstr>PowerPoint Presentation</vt:lpstr>
    </vt:vector>
  </TitlesOfParts>
  <Company>Bristol-Myers Squibb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Crocket, Grace</dc:creator>
  <cp:lastModifiedBy>Debra Diller</cp:lastModifiedBy>
  <cp:revision>70</cp:revision>
  <dcterms:created xsi:type="dcterms:W3CDTF">2018-11-06T15:54:09Z</dcterms:created>
  <dcterms:modified xsi:type="dcterms:W3CDTF">2020-06-09T16:13:46Z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0x010100731FACF270B26640B9C04453417C56E9</vt:lpwstr>
  </property>
</Properties>
</file>